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13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8" r:id="rId45"/>
    <p:sldId id="309" r:id="rId46"/>
    <p:sldId id="310" r:id="rId47"/>
    <p:sldId id="311" r:id="rId48"/>
    <p:sldId id="312" r:id="rId49"/>
  </p:sldIdLst>
  <p:sldSz cx="12192000" cy="6858000"/>
  <p:notesSz cx="12192000" cy="6858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8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214" y="519261"/>
            <a:ext cx="11603570" cy="476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4925" y="1426201"/>
            <a:ext cx="8515985" cy="2123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%20X%20Data%20Wrangling.ipyn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onomistAndProgrammer/DataScienceFinalProject/blob/main/Labs-Space%20X%20SQL%202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onomistAndProgrammer/DataScienceFinalProject/blob/main/Labs-SpaceX%20Locations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X%20ML.ipynb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X%20Data%20Collection.ipynb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onomistAndProgrammer/DataScienceFinalProject/blob/main/Labs-Space%20X%20Webscraping.ipyn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1571" y="4584989"/>
            <a:ext cx="26198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25" dirty="0">
                <a:solidFill>
                  <a:srgbClr val="E7E6E6"/>
                </a:solidFill>
                <a:latin typeface="Arial MT"/>
                <a:cs typeface="Arial MT"/>
              </a:rPr>
              <a:t>Simon Nachevski</a:t>
            </a:r>
            <a:r>
              <a:rPr sz="1800" spc="-25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en-US" spc="-25" dirty="0">
                <a:solidFill>
                  <a:srgbClr val="E7E6E6"/>
                </a:solidFill>
                <a:latin typeface="Arial MT"/>
                <a:cs typeface="Arial MT"/>
              </a:rPr>
              <a:t>19.12.2023</a:t>
            </a:r>
            <a:endParaRPr lang="en-US" spc="-484" dirty="0">
              <a:solidFill>
                <a:srgbClr val="E7E6E6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8"/>
            <a:ext cx="2104102" cy="6291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10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84925" y="1426201"/>
            <a:ext cx="8515985" cy="376449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065" marR="27305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pc="-5" dirty="0"/>
              <a:t>Determine whether the launch was successful or not</a:t>
            </a:r>
          </a:p>
          <a:p>
            <a:pPr marL="12065" marR="27305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endParaRPr sz="3550" dirty="0"/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From the dataframe, 8 possible outcomes can be defined: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ASDS: Successful landing to a drone ship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RTLS: Successful landing on a ground pad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True Ocean: Successful landing in the ocean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None None: Failed to land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None ASDS: Failed to land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ASDS: Failed to land on a drone ship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RTLS: Failed to land on a ground pad</a:t>
            </a:r>
          </a:p>
          <a:p>
            <a:pPr marL="12065">
              <a:lnSpc>
                <a:spcPct val="100000"/>
              </a:lnSpc>
              <a:tabLst>
                <a:tab pos="200025" algn="l"/>
              </a:tabLst>
            </a:pPr>
            <a:r>
              <a:rPr lang="en-US" spc="-5" dirty="0">
                <a:solidFill>
                  <a:srgbClr val="000000"/>
                </a:solidFill>
              </a:rPr>
              <a:t>  False Ocean: Failed to land in the ocean</a:t>
            </a:r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29609" y="4193683"/>
            <a:ext cx="64135" cy="274320"/>
          </a:xfrm>
          <a:custGeom>
            <a:avLst/>
            <a:gdLst/>
            <a:ahLst/>
            <a:cxnLst/>
            <a:rect l="l" t="t" r="r" b="b"/>
            <a:pathLst>
              <a:path w="64135" h="274320">
                <a:moveTo>
                  <a:pt x="63512" y="274320"/>
                </a:moveTo>
                <a:lnTo>
                  <a:pt x="0" y="274320"/>
                </a:lnTo>
                <a:lnTo>
                  <a:pt x="0" y="0"/>
                </a:lnTo>
                <a:lnTo>
                  <a:pt x="63512" y="0"/>
                </a:lnTo>
                <a:lnTo>
                  <a:pt x="63512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54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75" dirty="0"/>
              <a:t> </a:t>
            </a:r>
            <a:r>
              <a:rPr sz="3700" spc="-10" dirty="0"/>
              <a:t>Wrangling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046001"/>
            <a:ext cx="10223257" cy="143564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Stage One recovery data is split in new columns depending on the recovery: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 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1 – Successful Recovery</a:t>
            </a:r>
          </a:p>
          <a:p>
            <a:pPr marL="12065" marR="5080">
              <a:lnSpc>
                <a:spcPts val="2380"/>
              </a:lnSpc>
              <a:spcBef>
                <a:spcPts val="395"/>
              </a:spcBef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 0 - Failed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3515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</a:t>
            </a:r>
            <a:r>
              <a:rPr sz="4000" spc="-85" dirty="0"/>
              <a:t> </a:t>
            </a:r>
            <a:r>
              <a:rPr sz="4000" spc="-10" dirty="0"/>
              <a:t>Wrangling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3515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</a:t>
            </a:r>
            <a:r>
              <a:rPr sz="4000" spc="-85" dirty="0"/>
              <a:t> </a:t>
            </a:r>
            <a:r>
              <a:rPr sz="4000" spc="-10" dirty="0"/>
              <a:t>Wrangling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012" y="2602150"/>
            <a:ext cx="10687974" cy="10848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FF2DE-6CAB-9ED6-7D2E-50003EB75EF7}"/>
              </a:ext>
            </a:extLst>
          </p:cNvPr>
          <p:cNvSpPr txBox="1"/>
          <p:nvPr/>
        </p:nvSpPr>
        <p:spPr>
          <a:xfrm>
            <a:off x="752012" y="5181600"/>
            <a:ext cx="130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7" y="1447800"/>
            <a:ext cx="10263374" cy="5103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Plots of relationships within variables:</a:t>
            </a:r>
          </a:p>
          <a:p>
            <a:pPr marL="19939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Cat plot of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Cat plot of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1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Launch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Site</a:t>
            </a:r>
            <a:r>
              <a:rPr sz="2200" spc="-25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Launch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Site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lang="en-US" sz="2200" spc="-25" dirty="0">
                <a:latin typeface="Arial MT"/>
                <a:cs typeface="Arial MT"/>
              </a:rPr>
              <a:t>and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Bar plot of </a:t>
            </a:r>
            <a:r>
              <a:rPr sz="2200" spc="-5" dirty="0">
                <a:latin typeface="Arial MT"/>
                <a:cs typeface="Arial MT"/>
              </a:rPr>
              <a:t>Success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Rate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5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lang="en-US" sz="2200" spc="-20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Flight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Scatter plot of </a:t>
            </a:r>
            <a:r>
              <a:rPr sz="2200" spc="-5" dirty="0">
                <a:latin typeface="Arial MT"/>
                <a:cs typeface="Arial MT"/>
              </a:rPr>
              <a:t>Orbit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lang="en-US" sz="2200" spc="-25" dirty="0">
                <a:latin typeface="Arial MT"/>
                <a:cs typeface="Arial MT"/>
              </a:rPr>
              <a:t>and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endParaRPr lang="en-US" sz="2200" spc="-5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latin typeface="Arial MT"/>
                <a:cs typeface="Arial MT"/>
              </a:rPr>
              <a:t>Line plot of </a:t>
            </a:r>
            <a:r>
              <a:rPr sz="2200" spc="-5" dirty="0">
                <a:latin typeface="Arial MT"/>
                <a:cs typeface="Arial MT"/>
              </a:rPr>
              <a:t>Success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rate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15" dirty="0">
                <a:latin typeface="Arial MT"/>
                <a:cs typeface="Arial MT"/>
              </a:rPr>
              <a:t>and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Time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(Years)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391262"/>
            <a:ext cx="9267825" cy="4414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186055">
              <a:lnSpc>
                <a:spcPct val="100000"/>
              </a:lnSpc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With the help of SQL,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make some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basic queries on our data to get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sense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variables,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particularly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following: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186055">
              <a:lnSpc>
                <a:spcPct val="100000"/>
              </a:lnSpc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in kg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endParaRPr lang="en-US" sz="2200" spc="-2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ED</a:t>
            </a:r>
            <a:r>
              <a:rPr sz="3700" dirty="0"/>
              <a:t>A</a:t>
            </a:r>
            <a:r>
              <a:rPr sz="3700" spc="-215" dirty="0"/>
              <a:t> </a:t>
            </a:r>
            <a:r>
              <a:rPr sz="3700" spc="-5" dirty="0"/>
              <a:t>wit</a:t>
            </a:r>
            <a:r>
              <a:rPr sz="3700" dirty="0"/>
              <a:t>h</a:t>
            </a:r>
            <a:r>
              <a:rPr sz="3700" spc="-5" dirty="0"/>
              <a:t> SQL</a:t>
            </a:r>
            <a:endParaRPr sz="3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39AF2-300F-1C27-90EB-2BD97DD4D372}"/>
              </a:ext>
            </a:extLst>
          </p:cNvPr>
          <p:cNvSpPr txBox="1"/>
          <p:nvPr/>
        </p:nvSpPr>
        <p:spPr>
          <a:xfrm>
            <a:off x="1066800" y="61582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15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552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Build</a:t>
            </a:r>
            <a:r>
              <a:rPr sz="3700" spc="-30" dirty="0"/>
              <a:t> </a:t>
            </a:r>
            <a:r>
              <a:rPr sz="3700" spc="-5" dirty="0"/>
              <a:t>an</a:t>
            </a:r>
            <a:r>
              <a:rPr sz="3700" spc="-15" dirty="0"/>
              <a:t> </a:t>
            </a:r>
            <a:r>
              <a:rPr sz="3700" spc="-10" dirty="0"/>
              <a:t>Interactive</a:t>
            </a:r>
            <a:r>
              <a:rPr sz="3700" spc="-25" dirty="0"/>
              <a:t> </a:t>
            </a:r>
            <a:r>
              <a:rPr sz="3700" spc="-5" dirty="0"/>
              <a:t>Map</a:t>
            </a:r>
            <a:r>
              <a:rPr sz="3700" spc="-15" dirty="0"/>
              <a:t> </a:t>
            </a:r>
            <a:r>
              <a:rPr sz="3700" spc="-5" dirty="0"/>
              <a:t>with</a:t>
            </a:r>
            <a:r>
              <a:rPr sz="3700" spc="-20" dirty="0"/>
              <a:t> </a:t>
            </a:r>
            <a:r>
              <a:rPr sz="3700" spc="-5" dirty="0"/>
              <a:t>Folium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53125" y="1592931"/>
            <a:ext cx="10246995" cy="34979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495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has been created in which you 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495"/>
              </a:spcBef>
              <a:buChar char="•"/>
              <a:tabLst>
                <a:tab pos="2000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395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spc="-15" dirty="0">
                <a:solidFill>
                  <a:srgbClr val="292929"/>
                </a:solidFill>
                <a:latin typeface="Arial MT"/>
                <a:cs typeface="Arial MT"/>
              </a:rPr>
              <a:t>Falcon 9 launch sites as circles</a:t>
            </a:r>
            <a:endParaRPr lang="en-US" sz="22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395"/>
              </a:spcBef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marR="26670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location,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ies. 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unsuccessful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recoveries </a:t>
            </a:r>
          </a:p>
          <a:p>
            <a:pPr marL="885190" marR="26670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885190" marR="570865" lvl="1" indent="-39751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Distances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closest coastline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cit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ies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railway</a:t>
            </a:r>
            <a:r>
              <a:rPr lang="en-US" sz="2200" spc="-25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highway</a:t>
            </a:r>
            <a:r>
              <a:rPr lang="en-US" sz="2200" spc="-25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blue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6C0B4-AEB2-0588-7900-C72C80E3B233}"/>
              </a:ext>
            </a:extLst>
          </p:cNvPr>
          <p:cNvSpPr txBox="1"/>
          <p:nvPr/>
        </p:nvSpPr>
        <p:spPr>
          <a:xfrm>
            <a:off x="1066800" y="5791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1036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Predictiv</a:t>
            </a:r>
            <a:r>
              <a:rPr sz="3700" dirty="0"/>
              <a:t>e</a:t>
            </a:r>
            <a:r>
              <a:rPr sz="3700" spc="-215" dirty="0"/>
              <a:t> </a:t>
            </a:r>
            <a:r>
              <a:rPr sz="3700" spc="-10" dirty="0"/>
              <a:t>Analysi</a:t>
            </a:r>
            <a:r>
              <a:rPr lang="en-US" sz="3700" spc="-10" dirty="0"/>
              <a:t>s</a:t>
            </a:r>
            <a:endParaRPr sz="37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925" y="1654075"/>
            <a:ext cx="10411177" cy="34557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56ADD-4442-CCCB-86FC-14D269F310BE}"/>
              </a:ext>
            </a:extLst>
          </p:cNvPr>
          <p:cNvSpPr txBox="1"/>
          <p:nvPr/>
        </p:nvSpPr>
        <p:spPr>
          <a:xfrm>
            <a:off x="843036" y="5943600"/>
            <a:ext cx="13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662749"/>
            <a:ext cx="9736455" cy="361893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2200" dirty="0">
              <a:latin typeface="Arial MT"/>
              <a:cs typeface="Arial MT"/>
            </a:endParaRPr>
          </a:p>
          <a:p>
            <a:pPr marL="241300" marR="1003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has gotten better at launching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overtime. Launches 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when launched in 2017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 later</a:t>
            </a:r>
            <a:endParaRPr sz="2200" dirty="0">
              <a:latin typeface="Arial MT"/>
              <a:cs typeface="Arial MT"/>
            </a:endParaRPr>
          </a:p>
          <a:p>
            <a:pPr marL="24130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Light payloads are evidently easier to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recover,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 successful recoveries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when 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has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2000kg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4000kg)</a:t>
            </a:r>
            <a:endParaRPr sz="2200" dirty="0">
              <a:latin typeface="Arial MT"/>
              <a:cs typeface="Arial MT"/>
            </a:endParaRPr>
          </a:p>
          <a:p>
            <a:pPr marL="241300" marR="89154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Launch 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ite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appears 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ideal 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it has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 75%</a:t>
            </a:r>
            <a:endParaRPr sz="2200" dirty="0">
              <a:latin typeface="Arial MT"/>
              <a:cs typeface="Arial MT"/>
            </a:endParaRPr>
          </a:p>
          <a:p>
            <a:pPr marL="241300" marR="239395" indent="-187325" algn="just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best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 method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 is through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9900" y="1489662"/>
            <a:ext cx="3152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Flight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(Cat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Plot)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11602" y="2702447"/>
            <a:ext cx="30753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2720" algn="l"/>
              </a:tabLst>
            </a:pPr>
            <a:r>
              <a:rPr sz="2000" spc="-5" dirty="0">
                <a:latin typeface="Arial MT"/>
                <a:cs typeface="Arial MT"/>
              </a:rPr>
              <a:t>KSC LC-39A </a:t>
            </a:r>
            <a:r>
              <a:rPr sz="2000" dirty="0">
                <a:latin typeface="Arial MT"/>
                <a:cs typeface="Arial MT"/>
              </a:rPr>
              <a:t>seems </a:t>
            </a:r>
            <a:r>
              <a:rPr sz="2000" spc="-5" dirty="0">
                <a:latin typeface="Arial MT"/>
                <a:cs typeface="Arial MT"/>
              </a:rPr>
              <a:t>to be the </a:t>
            </a:r>
            <a:r>
              <a:rPr sz="2000" dirty="0">
                <a:latin typeface="Arial MT"/>
                <a:cs typeface="Arial MT"/>
              </a:rPr>
              <a:t>most consistent</a:t>
            </a:r>
            <a:r>
              <a:rPr lang="en-US" sz="2000" dirty="0">
                <a:latin typeface="Arial MT"/>
                <a:cs typeface="Arial MT"/>
              </a:rPr>
              <a:t> launch site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100" y="1848962"/>
            <a:ext cx="7448549" cy="3571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3090545" cy="25908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625" y="1924397"/>
            <a:ext cx="3926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Launch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Payload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Mass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(Scatter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93834" y="2700415"/>
            <a:ext cx="252476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r>
              <a:rPr lang="en-US" sz="2000" dirty="0">
                <a:latin typeface="Arial MT"/>
                <a:cs typeface="Arial MT"/>
              </a:rPr>
              <a:t>The smaller the payload, the higher the success rate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2425" y="2308825"/>
            <a:ext cx="5498792" cy="3208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6350" y="1644722"/>
            <a:ext cx="3471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Success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vs.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Orbit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Type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(Bar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279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EDA</a:t>
            </a:r>
            <a:r>
              <a:rPr sz="4000" spc="-240" dirty="0"/>
              <a:t> </a:t>
            </a:r>
            <a:r>
              <a:rPr sz="4000" spc="-5" dirty="0"/>
              <a:t>with</a:t>
            </a:r>
            <a:r>
              <a:rPr sz="4000" spc="-15" dirty="0"/>
              <a:t> </a:t>
            </a:r>
            <a:r>
              <a:rPr sz="4000" spc="-5" dirty="0"/>
              <a:t>Data</a:t>
            </a:r>
            <a:r>
              <a:rPr sz="4000" spc="-15" dirty="0"/>
              <a:t> Visualization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93834" y="3105027"/>
            <a:ext cx="34709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r>
              <a:rPr lang="en-US" sz="2000" spc="-5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ES-L1,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SSO,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HEO,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GEO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orbits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reliable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125" y="2029149"/>
            <a:ext cx="4853399" cy="32942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849825"/>
            <a:ext cx="3716020" cy="252056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11303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ES-L1,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HEO,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s are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skewed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due to each having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1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50" dirty="0">
              <a:latin typeface="Arial MT"/>
              <a:cs typeface="Arial MT"/>
            </a:endParaRPr>
          </a:p>
          <a:p>
            <a:pPr marL="199390" marR="5080" indent="-187325">
              <a:lnSpc>
                <a:spcPts val="238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LEO,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SSO,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VLEO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Arial MT"/>
                <a:cs typeface="Arial MT"/>
              </a:rPr>
              <a:t>have higher success rates and higher number of samples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5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Flight</a:t>
            </a:r>
            <a:r>
              <a:rPr sz="3700" spc="-30" dirty="0"/>
              <a:t> </a:t>
            </a:r>
            <a:r>
              <a:rPr sz="3700" spc="-5" dirty="0"/>
              <a:t>Number</a:t>
            </a:r>
            <a:r>
              <a:rPr sz="3700" spc="-20" dirty="0"/>
              <a:t> </a:t>
            </a:r>
            <a:r>
              <a:rPr sz="3700" dirty="0"/>
              <a:t>vs.</a:t>
            </a:r>
            <a:r>
              <a:rPr sz="3700" spc="-20" dirty="0"/>
              <a:t> </a:t>
            </a:r>
            <a:r>
              <a:rPr sz="3700" spc="-10" dirty="0"/>
              <a:t>Orbit</a:t>
            </a:r>
            <a:r>
              <a:rPr sz="3700" spc="-95" dirty="0"/>
              <a:t> </a:t>
            </a:r>
            <a:r>
              <a:rPr sz="3700" spc="-5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025" y="2181225"/>
            <a:ext cx="5347650" cy="3520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3270324"/>
            <a:ext cx="36569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 and SSO orbits’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due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light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Payload</a:t>
            </a:r>
            <a:r>
              <a:rPr sz="3700" spc="-40" dirty="0"/>
              <a:t> </a:t>
            </a:r>
            <a:r>
              <a:rPr sz="3700" dirty="0"/>
              <a:t>vs.</a:t>
            </a:r>
            <a:r>
              <a:rPr sz="3700" spc="-30" dirty="0"/>
              <a:t> </a:t>
            </a:r>
            <a:r>
              <a:rPr sz="3700" spc="-10" dirty="0"/>
              <a:t>Orbit</a:t>
            </a:r>
            <a:r>
              <a:rPr sz="3700" spc="-100" dirty="0"/>
              <a:t> </a:t>
            </a:r>
            <a:r>
              <a:rPr sz="3700" spc="-5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5875" y="2057400"/>
            <a:ext cx="5544374" cy="3577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2394101"/>
            <a:ext cx="353314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increased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 2013 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2017,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rate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lowered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25" dirty="0"/>
              <a:t> </a:t>
            </a:r>
            <a:r>
              <a:rPr sz="3700" spc="-10" dirty="0"/>
              <a:t>Success</a:t>
            </a:r>
            <a:r>
              <a:rPr sz="3700" spc="-95" dirty="0"/>
              <a:t> </a:t>
            </a:r>
            <a:r>
              <a:rPr sz="3700" spc="-65" dirty="0"/>
              <a:t>Yearly</a:t>
            </a:r>
            <a:r>
              <a:rPr sz="3700" spc="-90" dirty="0"/>
              <a:t> </a:t>
            </a:r>
            <a:r>
              <a:rPr sz="3700" spc="-30" dirty="0"/>
              <a:t>Trend</a:t>
            </a:r>
            <a:endParaRPr sz="37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801" y="2069750"/>
            <a:ext cx="5615563" cy="381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839848"/>
            <a:ext cx="10087875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There are four launch sites:</a:t>
            </a: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30" dirty="0"/>
              <a:t> </a:t>
            </a:r>
            <a:r>
              <a:rPr sz="3700" spc="-10" dirty="0"/>
              <a:t>Site</a:t>
            </a:r>
            <a:r>
              <a:rPr lang="en-US" sz="3700" spc="-10" dirty="0"/>
              <a:t>s</a:t>
            </a:r>
            <a:endParaRPr sz="37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5337630-41F5-B341-9983-AF8EA5F5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81252"/>
            <a:ext cx="1009702" cy="12827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695515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 records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begin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‘CCA’: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Launch</a:t>
            </a:r>
            <a:r>
              <a:rPr sz="3700" spc="-20" dirty="0"/>
              <a:t> </a:t>
            </a:r>
            <a:r>
              <a:rPr sz="3700" spc="-10" dirty="0"/>
              <a:t>Site</a:t>
            </a:r>
            <a:r>
              <a:rPr sz="3700" spc="-25" dirty="0"/>
              <a:t> </a:t>
            </a:r>
            <a:r>
              <a:rPr sz="3700" spc="-5" dirty="0"/>
              <a:t>Names</a:t>
            </a:r>
            <a:r>
              <a:rPr sz="3700" spc="-20" dirty="0"/>
              <a:t> </a:t>
            </a:r>
            <a:r>
              <a:rPr sz="3700" spc="-10" dirty="0"/>
              <a:t>Begin</a:t>
            </a:r>
            <a:r>
              <a:rPr sz="3700" spc="-30" dirty="0"/>
              <a:t> </a:t>
            </a:r>
            <a:r>
              <a:rPr sz="3700" spc="-5" dirty="0"/>
              <a:t>with</a:t>
            </a:r>
            <a:r>
              <a:rPr sz="3700" spc="-15" dirty="0"/>
              <a:t> </a:t>
            </a:r>
            <a:r>
              <a:rPr sz="3700" spc="-5" dirty="0"/>
              <a:t>'CCA'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A9EA12-93E8-2746-6A61-7CD6D58D9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7" y="2743200"/>
            <a:ext cx="11011466" cy="2813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8201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NASA: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0" dirty="0"/>
              <a:t>Total</a:t>
            </a:r>
            <a:r>
              <a:rPr sz="3700" spc="-40" dirty="0"/>
              <a:t> </a:t>
            </a:r>
            <a:r>
              <a:rPr sz="3700" spc="-10" dirty="0"/>
              <a:t>Payload</a:t>
            </a:r>
            <a:r>
              <a:rPr sz="3700" spc="-50" dirty="0"/>
              <a:t> </a:t>
            </a:r>
            <a:r>
              <a:rPr sz="3700" dirty="0"/>
              <a:t>Mass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C277D0-3D3F-7652-4821-EA9B391B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22692"/>
            <a:ext cx="1828894" cy="5588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87306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2534,66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" dirty="0"/>
              <a:t>Average </a:t>
            </a:r>
            <a:r>
              <a:rPr sz="3700" spc="-10" dirty="0"/>
              <a:t>Payload</a:t>
            </a:r>
            <a:r>
              <a:rPr sz="3700" spc="-25" dirty="0"/>
              <a:t> </a:t>
            </a:r>
            <a:r>
              <a:rPr sz="3700" spc="-5" dirty="0"/>
              <a:t>Mass</a:t>
            </a:r>
            <a:r>
              <a:rPr sz="3700" spc="-15" dirty="0"/>
              <a:t> </a:t>
            </a:r>
            <a:r>
              <a:rPr sz="3700" spc="-5" dirty="0"/>
              <a:t>by</a:t>
            </a:r>
            <a:r>
              <a:rPr sz="3700" spc="-15" dirty="0"/>
              <a:t> </a:t>
            </a:r>
            <a:r>
              <a:rPr sz="3700" spc="-5" dirty="0"/>
              <a:t>F9</a:t>
            </a:r>
            <a:r>
              <a:rPr sz="3700" spc="-20" dirty="0"/>
              <a:t> </a:t>
            </a:r>
            <a:r>
              <a:rPr sz="3700" dirty="0"/>
              <a:t>v1.1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9D1E507-E86C-D577-F743-2962C5EA4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71812"/>
            <a:ext cx="1828894" cy="5143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1052550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First</a:t>
            </a:r>
            <a:r>
              <a:rPr sz="3700" spc="-30" dirty="0"/>
              <a:t> </a:t>
            </a:r>
            <a:r>
              <a:rPr sz="3700" spc="-10" dirty="0"/>
              <a:t>Successful</a:t>
            </a:r>
            <a:r>
              <a:rPr sz="3700" spc="-30" dirty="0"/>
              <a:t> </a:t>
            </a:r>
            <a:r>
              <a:rPr sz="3700" spc="-10" dirty="0"/>
              <a:t>Ground</a:t>
            </a:r>
            <a:r>
              <a:rPr sz="3700" spc="-25" dirty="0"/>
              <a:t> </a:t>
            </a:r>
            <a:r>
              <a:rPr sz="3700" spc="-5" dirty="0"/>
              <a:t>Landing</a:t>
            </a:r>
            <a:r>
              <a:rPr sz="3700" spc="-20" dirty="0"/>
              <a:t> </a:t>
            </a:r>
            <a:r>
              <a:rPr sz="3700" spc="-5" dirty="0"/>
              <a:t>Date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7639CBA-4428-1D1D-B44B-D6837E56F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76" y="3108308"/>
            <a:ext cx="939848" cy="641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3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958" y="1447800"/>
            <a:ext cx="10500117" cy="5075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ethodology: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Collect</a:t>
            </a:r>
            <a:r>
              <a:rPr lang="en-US" sz="1900" spc="-5" dirty="0">
                <a:latin typeface="Arial MT"/>
                <a:cs typeface="Arial MT"/>
              </a:rPr>
              <a:t> SpaceX API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rocket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launch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D</a:t>
            </a:r>
            <a:r>
              <a:rPr sz="2200" spc="-5" dirty="0">
                <a:latin typeface="Arial MT"/>
                <a:cs typeface="Arial MT"/>
              </a:rPr>
              <a:t>ata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W</a:t>
            </a:r>
            <a:r>
              <a:rPr sz="2200" spc="-5" dirty="0">
                <a:latin typeface="Arial MT"/>
                <a:cs typeface="Arial MT"/>
              </a:rPr>
              <a:t>rangling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Create and modify </a:t>
            </a:r>
            <a:r>
              <a:rPr sz="1900" dirty="0">
                <a:latin typeface="Arial MT"/>
                <a:cs typeface="Arial MT"/>
              </a:rPr>
              <a:t>columns</a:t>
            </a:r>
            <a:r>
              <a:rPr lang="en-US" sz="1900" dirty="0">
                <a:latin typeface="Arial MT"/>
                <a:cs typeface="Arial MT"/>
              </a:rPr>
              <a:t> for further use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exploratory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(EDA)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visualization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SQL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interactive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analytics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Folium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Plotly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Dash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predictive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classification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models</a:t>
            </a: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Split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dataset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training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test</a:t>
            </a:r>
            <a:r>
              <a:rPr lang="en-US" sz="1900" spc="-5" dirty="0">
                <a:latin typeface="Arial MT"/>
                <a:cs typeface="Arial MT"/>
              </a:rPr>
              <a:t>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Develop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lang="en-US" sz="1900" spc="-15" dirty="0">
                <a:latin typeface="Arial MT"/>
                <a:cs typeface="Arial MT"/>
              </a:rPr>
              <a:t>machine learning models such as KNN, Decision Trees, Logistic Regression and SVM</a:t>
            </a: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Train and evaluate the models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Methodology</a:t>
            </a:r>
            <a:endParaRPr sz="3700"/>
          </a:p>
        </p:txBody>
      </p:sp>
    </p:spTree>
    <p:extLst>
      <p:ext uri="{BB962C8B-B14F-4D97-AF65-F5344CB8AC3E}">
        <p14:creationId xmlns:p14="http://schemas.microsoft.com/office/powerpoint/2010/main" val="213669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9708515" cy="1041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 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 the names of boosters which have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greater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less 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6000kg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de-DE" sz="2200" spc="-5" dirty="0">
              <a:solidFill>
                <a:srgbClr val="292929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Successful</a:t>
            </a:r>
            <a:r>
              <a:rPr sz="2500" spc="-20" dirty="0"/>
              <a:t> </a:t>
            </a:r>
            <a:r>
              <a:rPr sz="2500" spc="-5" dirty="0"/>
              <a:t>Drone</a:t>
            </a:r>
            <a:r>
              <a:rPr sz="2500" spc="-10" dirty="0"/>
              <a:t> </a:t>
            </a:r>
            <a:r>
              <a:rPr sz="2500" spc="-5" dirty="0"/>
              <a:t>Ship</a:t>
            </a:r>
            <a:r>
              <a:rPr sz="2500" spc="-15" dirty="0"/>
              <a:t> </a:t>
            </a:r>
            <a:r>
              <a:rPr sz="2500" spc="-5" dirty="0"/>
              <a:t>Landing</a:t>
            </a:r>
            <a:r>
              <a:rPr sz="2500" spc="-10" dirty="0"/>
              <a:t> </a:t>
            </a:r>
            <a:r>
              <a:rPr sz="2500" spc="-5" dirty="0"/>
              <a:t>with</a:t>
            </a:r>
            <a:r>
              <a:rPr sz="2500" spc="-10" dirty="0"/>
              <a:t> </a:t>
            </a:r>
            <a:r>
              <a:rPr sz="2500" spc="-5" dirty="0"/>
              <a:t>Payload</a:t>
            </a:r>
            <a:r>
              <a:rPr sz="2500" spc="-20" dirty="0"/>
              <a:t> </a:t>
            </a:r>
            <a:r>
              <a:rPr sz="2500" spc="-5" dirty="0"/>
              <a:t>between</a:t>
            </a:r>
            <a:r>
              <a:rPr sz="2500" spc="-10" dirty="0"/>
              <a:t> </a:t>
            </a:r>
            <a:r>
              <a:rPr sz="2500" spc="-5" dirty="0"/>
              <a:t>4000</a:t>
            </a:r>
            <a:r>
              <a:rPr sz="2500" spc="-10" dirty="0"/>
              <a:t> </a:t>
            </a:r>
            <a:r>
              <a:rPr sz="2500" spc="-5" dirty="0"/>
              <a:t>and</a:t>
            </a:r>
            <a:r>
              <a:rPr sz="2500" spc="-10" dirty="0"/>
              <a:t> </a:t>
            </a:r>
            <a:r>
              <a:rPr sz="2500" spc="-5" dirty="0"/>
              <a:t>6000</a:t>
            </a:r>
            <a:endParaRPr sz="2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FFBB702-12FE-4088-BF00-9B8B3368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60" y="2667000"/>
            <a:ext cx="1238314" cy="38673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7" y="1839848"/>
            <a:ext cx="6211570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total,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there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were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101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missions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recorded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database</a:t>
            </a:r>
            <a:r>
              <a:rPr lang="en-US" sz="2200" spc="-5" dirty="0">
                <a:latin typeface="Arial MT"/>
                <a:cs typeface="Arial MT"/>
              </a:rPr>
              <a:t>, which were either: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Arial MT"/>
                <a:cs typeface="Arial MT"/>
              </a:rPr>
              <a:t>Success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0098" y="5075809"/>
            <a:ext cx="12757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00"/>
              </a:spcBef>
              <a:buChar char="○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Failure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505986"/>
            <a:ext cx="102247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</a:t>
            </a:r>
            <a:r>
              <a:rPr sz="3100" spc="-15" dirty="0"/>
              <a:t> </a:t>
            </a:r>
            <a:r>
              <a:rPr sz="3100" spc="-5" dirty="0"/>
              <a:t>Number</a:t>
            </a:r>
            <a:r>
              <a:rPr sz="3100" spc="-10" dirty="0"/>
              <a:t> </a:t>
            </a:r>
            <a:r>
              <a:rPr sz="3100" spc="-5" dirty="0"/>
              <a:t>of</a:t>
            </a:r>
            <a:r>
              <a:rPr sz="3100" spc="-15" dirty="0"/>
              <a:t> </a:t>
            </a:r>
            <a:r>
              <a:rPr sz="3100" spc="-10" dirty="0"/>
              <a:t>Successful</a:t>
            </a:r>
            <a:r>
              <a:rPr sz="3100" spc="-15" dirty="0"/>
              <a:t> </a:t>
            </a:r>
            <a:r>
              <a:rPr sz="3100" spc="-5" dirty="0"/>
              <a:t>and</a:t>
            </a:r>
            <a:r>
              <a:rPr sz="3100" spc="-10" dirty="0"/>
              <a:t> Failure</a:t>
            </a:r>
            <a:r>
              <a:rPr sz="3100" spc="-20" dirty="0"/>
              <a:t> </a:t>
            </a:r>
            <a:r>
              <a:rPr sz="3100" dirty="0"/>
              <a:t>Mission</a:t>
            </a:r>
            <a:r>
              <a:rPr sz="3100" spc="-1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0B17E5F-B427-353F-3518-38B557C99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81400"/>
            <a:ext cx="863644" cy="520727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62D6FA-8189-DE51-862E-B9AFEE2EC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81" y="5646937"/>
            <a:ext cx="774740" cy="4635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353" y="1832111"/>
            <a:ext cx="9958247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L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ist of the names of boosters which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336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Boosters</a:t>
            </a:r>
            <a:r>
              <a:rPr sz="3700" spc="-40" dirty="0"/>
              <a:t> </a:t>
            </a:r>
            <a:r>
              <a:rPr sz="3700" spc="-5" dirty="0"/>
              <a:t>Carried</a:t>
            </a:r>
            <a:r>
              <a:rPr sz="3700" spc="-35" dirty="0"/>
              <a:t> </a:t>
            </a:r>
            <a:r>
              <a:rPr sz="3700" spc="-5" dirty="0"/>
              <a:t>Maximum</a:t>
            </a:r>
            <a:r>
              <a:rPr sz="3700" spc="-30" dirty="0"/>
              <a:t> </a:t>
            </a:r>
            <a:r>
              <a:rPr sz="3700" spc="-5" dirty="0"/>
              <a:t>Payload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FD417E6-BAA6-FB7B-A027-AB8C82EA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76" y="2832816"/>
            <a:ext cx="1181161" cy="34926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8862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2015, there were two launches which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 Stage One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2015</a:t>
            </a:r>
            <a:r>
              <a:rPr sz="3700" spc="-50" dirty="0"/>
              <a:t> </a:t>
            </a:r>
            <a:r>
              <a:rPr sz="3700" spc="-5" dirty="0"/>
              <a:t>Launch</a:t>
            </a:r>
            <a:r>
              <a:rPr sz="3700" spc="-45" dirty="0"/>
              <a:t> </a:t>
            </a:r>
            <a:r>
              <a:rPr sz="3700" spc="-5" dirty="0"/>
              <a:t>Records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D156428-7834-CB1E-7BC4-B76348DA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54" y="2946842"/>
            <a:ext cx="4242018" cy="781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9425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ank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 types and number of landing outcomes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dates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2010-06-04 and 2017-03-20: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Rank</a:t>
            </a:r>
            <a:r>
              <a:rPr sz="2800" spc="-20" dirty="0"/>
              <a:t> </a:t>
            </a:r>
            <a:r>
              <a:rPr sz="2800" spc="-5" dirty="0"/>
              <a:t>Landing</a:t>
            </a:r>
            <a:r>
              <a:rPr sz="2800" spc="-15" dirty="0"/>
              <a:t> </a:t>
            </a:r>
            <a:r>
              <a:rPr sz="2800" spc="-5" dirty="0"/>
              <a:t>Outcomes</a:t>
            </a:r>
            <a:r>
              <a:rPr sz="2800" spc="-20" dirty="0"/>
              <a:t> </a:t>
            </a:r>
            <a:r>
              <a:rPr sz="2800" spc="-10" dirty="0"/>
              <a:t>Between</a:t>
            </a:r>
            <a:r>
              <a:rPr sz="2800" spc="-20" dirty="0"/>
              <a:t> </a:t>
            </a:r>
            <a:r>
              <a:rPr sz="2800" spc="-5" dirty="0"/>
              <a:t>2010-06-04</a:t>
            </a:r>
            <a:r>
              <a:rPr sz="2800" spc="-15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spc="-5" dirty="0"/>
              <a:t>2017-03-20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B7DAB6A-37C9-F169-3D35-9224569F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2101958" cy="231151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1" y="1839848"/>
            <a:ext cx="2910205" cy="373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623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lang="de-DE" sz="2200" dirty="0" err="1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lang="de-DE"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lang="de-DE"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de-DE" sz="2200" dirty="0" err="1">
                <a:solidFill>
                  <a:srgbClr val="292929"/>
                </a:solidFill>
                <a:latin typeface="Arial MT"/>
                <a:cs typeface="Arial MT"/>
              </a:rPr>
              <a:t>seen</a:t>
            </a:r>
            <a:r>
              <a:rPr lang="de-DE" sz="22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lang="de-DE"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has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Pacific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lang="de-DE" sz="2200" spc="-5" dirty="0" err="1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Southern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California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located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Atlantic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Florida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6711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Map</a:t>
            </a:r>
            <a:r>
              <a:rPr sz="4000" spc="-25" dirty="0"/>
              <a:t> </a:t>
            </a:r>
            <a:r>
              <a:rPr sz="4000" spc="-5" dirty="0"/>
              <a:t>of</a:t>
            </a:r>
            <a:r>
              <a:rPr sz="4000" spc="-25" dirty="0"/>
              <a:t> </a:t>
            </a:r>
            <a:r>
              <a:rPr sz="4000" spc="-5" dirty="0"/>
              <a:t>Launch</a:t>
            </a:r>
            <a:r>
              <a:rPr sz="4000" spc="-20" dirty="0"/>
              <a:t> </a:t>
            </a:r>
            <a:r>
              <a:rPr sz="4000" spc="-10" dirty="0"/>
              <a:t>Site</a:t>
            </a:r>
            <a:r>
              <a:rPr sz="4000" spc="-35" dirty="0"/>
              <a:t> </a:t>
            </a:r>
            <a:r>
              <a:rPr sz="4000" spc="-5" dirty="0"/>
              <a:t>Locations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401" y="2085288"/>
            <a:ext cx="7155199" cy="3832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929274"/>
            <a:ext cx="3423920" cy="3760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markers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 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recovery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150" dirty="0">
              <a:latin typeface="Arial MT"/>
              <a:cs typeface="Arial MT"/>
            </a:endParaRPr>
          </a:p>
          <a:p>
            <a:pPr marL="199390" marR="889635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is 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endParaRPr sz="2200" dirty="0">
              <a:latin typeface="Arial MT"/>
              <a:cs typeface="Arial MT"/>
            </a:endParaRPr>
          </a:p>
          <a:p>
            <a:pPr marL="199390" marR="84201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Arial MT"/>
                <a:cs typeface="Arial MT"/>
              </a:rPr>
              <a:t>is an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unsuccessful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7962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0" dirty="0"/>
              <a:t>VAFB</a:t>
            </a:r>
            <a:r>
              <a:rPr sz="4000" spc="-45" dirty="0"/>
              <a:t> </a:t>
            </a:r>
            <a:r>
              <a:rPr sz="4000" spc="-10" dirty="0"/>
              <a:t>SLC-4E</a:t>
            </a:r>
            <a:r>
              <a:rPr sz="4000" spc="-40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925" y="1760598"/>
            <a:ext cx="6214574" cy="3707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7639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KSC</a:t>
            </a:r>
            <a:r>
              <a:rPr sz="4000" spc="-45" dirty="0"/>
              <a:t> </a:t>
            </a:r>
            <a:r>
              <a:rPr sz="4000" spc="-5" dirty="0"/>
              <a:t>LC-39A</a:t>
            </a:r>
            <a:r>
              <a:rPr sz="4000" spc="-245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686" y="1562800"/>
            <a:ext cx="7834224" cy="46957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0073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CCAFS</a:t>
            </a:r>
            <a:r>
              <a:rPr sz="4000" spc="-35" dirty="0"/>
              <a:t> </a:t>
            </a:r>
            <a:r>
              <a:rPr sz="4000" spc="-5" dirty="0"/>
              <a:t>LC-40</a:t>
            </a:r>
            <a:r>
              <a:rPr sz="4000" spc="-30" dirty="0"/>
              <a:t> </a:t>
            </a:r>
            <a:r>
              <a:rPr sz="4000" spc="-5" dirty="0"/>
              <a:t>Recovery</a:t>
            </a:r>
            <a:r>
              <a:rPr sz="4000" spc="-35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012" y="1600025"/>
            <a:ext cx="8409970" cy="50442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873" y="2096655"/>
            <a:ext cx="10330567" cy="290271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lang="en-US" sz="2400" dirty="0">
                <a:solidFill>
                  <a:srgbClr val="292929"/>
                </a:solidFill>
                <a:latin typeface="Arial MT"/>
                <a:cs typeface="Arial MT"/>
              </a:rPr>
              <a:t>Space Exploration companies can spend up to $165 million per launch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lang="en-US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r>
              <a:rPr lang="de-DE" sz="2400" dirty="0">
                <a:latin typeface="Arial MT"/>
                <a:cs typeface="Arial MT"/>
              </a:rPr>
              <a:t>SpaceX </a:t>
            </a:r>
            <a:r>
              <a:rPr lang="de-DE" sz="2400" dirty="0" err="1">
                <a:latin typeface="Arial MT"/>
                <a:cs typeface="Arial MT"/>
              </a:rPr>
              <a:t>have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cut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their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costs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up</a:t>
            </a:r>
            <a:r>
              <a:rPr lang="de-DE" sz="2400" dirty="0">
                <a:latin typeface="Arial MT"/>
                <a:cs typeface="Arial MT"/>
              </a:rPr>
              <a:t> </a:t>
            </a:r>
            <a:r>
              <a:rPr lang="de-DE" sz="2400" dirty="0" err="1">
                <a:latin typeface="Arial MT"/>
                <a:cs typeface="Arial MT"/>
              </a:rPr>
              <a:t>to</a:t>
            </a:r>
            <a:r>
              <a:rPr lang="de-DE" sz="2400" dirty="0">
                <a:latin typeface="Arial MT"/>
                <a:cs typeface="Arial MT"/>
              </a:rPr>
              <a:t> $62 </a:t>
            </a:r>
            <a:r>
              <a:rPr lang="de-DE" sz="2400" dirty="0" err="1">
                <a:latin typeface="Arial MT"/>
                <a:cs typeface="Arial MT"/>
              </a:rPr>
              <a:t>million</a:t>
            </a:r>
            <a:r>
              <a:rPr lang="de-DE" sz="2400" dirty="0">
                <a:latin typeface="Arial MT"/>
                <a:cs typeface="Arial MT"/>
              </a:rPr>
              <a:t> per launch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lang="mk-MK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r>
              <a:rPr lang="en-US" sz="2400" dirty="0">
                <a:latin typeface="Arial MT"/>
                <a:cs typeface="Arial MT"/>
              </a:rPr>
              <a:t> With the recovery of the Stage One part of the rocket, which is a very expensive part</a:t>
            </a:r>
            <a:endParaRPr sz="24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2110"/>
              </a:spcBef>
              <a:buChar char="•"/>
              <a:tabLst>
                <a:tab pos="200025" algn="l"/>
              </a:tabLst>
            </a:pPr>
            <a:r>
              <a:rPr lang="en-US" sz="2400" spc="-5" dirty="0">
                <a:solidFill>
                  <a:srgbClr val="292929"/>
                </a:solidFill>
                <a:latin typeface="Arial MT"/>
                <a:cs typeface="Arial MT"/>
              </a:rPr>
              <a:t>But not always…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092" y="420490"/>
            <a:ext cx="26752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340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CCAFS</a:t>
            </a:r>
            <a:r>
              <a:rPr sz="4000" spc="-35" dirty="0"/>
              <a:t> </a:t>
            </a:r>
            <a:r>
              <a:rPr sz="4000" spc="-10" dirty="0"/>
              <a:t>SLC-40</a:t>
            </a:r>
            <a:r>
              <a:rPr sz="4000" spc="-40" dirty="0"/>
              <a:t> </a:t>
            </a:r>
            <a:r>
              <a:rPr sz="4000" spc="-5" dirty="0"/>
              <a:t>Recovery</a:t>
            </a:r>
            <a:r>
              <a:rPr sz="4000" spc="-30" dirty="0"/>
              <a:t> </a:t>
            </a:r>
            <a:r>
              <a:rPr sz="4000" spc="-5" dirty="0"/>
              <a:t>Outcomes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812" y="1612425"/>
            <a:ext cx="8409972" cy="50459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834" y="1452415"/>
            <a:ext cx="3192145" cy="341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Each blue line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represents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nearest</a:t>
            </a:r>
            <a:endParaRPr lang="en-US" sz="20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1905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000" dirty="0" err="1">
                <a:solidFill>
                  <a:srgbClr val="292929"/>
                </a:solidFill>
                <a:latin typeface="Arial MT"/>
                <a:cs typeface="Arial MT"/>
              </a:rPr>
              <a:t>oastline</a:t>
            </a:r>
            <a:endParaRPr lang="en-US" sz="20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en-US" sz="2000" dirty="0">
                <a:solidFill>
                  <a:srgbClr val="292929"/>
                </a:solidFill>
                <a:latin typeface="Arial MT"/>
                <a:cs typeface="Arial MT"/>
              </a:rPr>
              <a:t>City</a:t>
            </a: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dirty="0">
                <a:solidFill>
                  <a:srgbClr val="292929"/>
                </a:solidFill>
                <a:latin typeface="Arial MT"/>
                <a:cs typeface="Arial MT"/>
              </a:rPr>
              <a:t>R</a:t>
            </a:r>
            <a:r>
              <a:rPr sz="2000" dirty="0" err="1">
                <a:solidFill>
                  <a:srgbClr val="292929"/>
                </a:solidFill>
                <a:latin typeface="Arial MT"/>
                <a:cs typeface="Arial MT"/>
              </a:rPr>
              <a:t>ailway</a:t>
            </a:r>
            <a:endParaRPr lang="en-US" sz="20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r>
              <a:rPr lang="de-DE" sz="2000" spc="-5" dirty="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sz="2000" spc="-5" dirty="0" err="1">
                <a:solidFill>
                  <a:srgbClr val="292929"/>
                </a:solidFill>
                <a:latin typeface="Arial MT"/>
                <a:cs typeface="Arial MT"/>
              </a:rPr>
              <a:t>ighway</a:t>
            </a:r>
            <a:endParaRPr lang="en-US" sz="20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875665" lvl="1" indent="-382270">
              <a:lnSpc>
                <a:spcPct val="100000"/>
              </a:lnSpc>
              <a:buChar char="○"/>
              <a:tabLst>
                <a:tab pos="875665" algn="l"/>
                <a:tab pos="876300" algn="l"/>
              </a:tabLst>
            </a:pP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7316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0" dirty="0"/>
              <a:t>VAFB</a:t>
            </a:r>
            <a:r>
              <a:rPr sz="4000" spc="-45" dirty="0"/>
              <a:t> </a:t>
            </a:r>
            <a:r>
              <a:rPr sz="4000" spc="-10" dirty="0"/>
              <a:t>SLC-4E</a:t>
            </a:r>
            <a:r>
              <a:rPr sz="4000" spc="-40" dirty="0"/>
              <a:t> </a:t>
            </a:r>
            <a:r>
              <a:rPr sz="4000" spc="-5" dirty="0"/>
              <a:t>Nearby</a:t>
            </a:r>
            <a:r>
              <a:rPr sz="4000" spc="-35" dirty="0"/>
              <a:t> </a:t>
            </a:r>
            <a:r>
              <a:rPr sz="4000" spc="-5" dirty="0"/>
              <a:t>Locations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500" y="1623000"/>
            <a:ext cx="7486902" cy="41853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10"/>
              </a:spcBef>
            </a:pPr>
            <a:r>
              <a:rPr dirty="0"/>
              <a:t>KSC</a:t>
            </a:r>
            <a:r>
              <a:rPr spc="-10" dirty="0"/>
              <a:t> </a:t>
            </a:r>
            <a:r>
              <a:rPr dirty="0"/>
              <a:t>LC-39A,</a:t>
            </a:r>
            <a:r>
              <a:rPr spc="-5" dirty="0"/>
              <a:t> </a:t>
            </a:r>
            <a:r>
              <a:rPr dirty="0"/>
              <a:t>CCAFS</a:t>
            </a:r>
            <a:r>
              <a:rPr spc="-5" dirty="0"/>
              <a:t> </a:t>
            </a:r>
            <a:r>
              <a:rPr dirty="0"/>
              <a:t>LC-40, and</a:t>
            </a:r>
            <a:r>
              <a:rPr spc="-5" dirty="0"/>
              <a:t> </a:t>
            </a:r>
            <a:r>
              <a:rPr dirty="0"/>
              <a:t>CCAFS</a:t>
            </a:r>
            <a:r>
              <a:rPr spc="-5" dirty="0"/>
              <a:t> SLC-40</a:t>
            </a:r>
            <a:r>
              <a:rPr spc="-10" dirty="0"/>
              <a:t> </a:t>
            </a:r>
            <a:r>
              <a:rPr dirty="0"/>
              <a:t>Nearby </a:t>
            </a:r>
            <a:r>
              <a:rPr spc="-5" dirty="0"/>
              <a:t>Locations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400" y="1351775"/>
            <a:ext cx="5872690" cy="5465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Classificatio</a:t>
            </a:r>
            <a:r>
              <a:rPr sz="3700" dirty="0"/>
              <a:t>n</a:t>
            </a:r>
            <a:r>
              <a:rPr sz="3700" spc="-210" dirty="0"/>
              <a:t> </a:t>
            </a:r>
            <a:r>
              <a:rPr sz="3700" spc="-5" dirty="0"/>
              <a:t>Accuracy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84925" y="3056705"/>
            <a:ext cx="508190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bar plot shows the accuracy of the different classification models</a:t>
            </a: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All models have an accuracy rate of 83,33%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148750"/>
            <a:ext cx="4925524" cy="3394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2839133"/>
            <a:ext cx="419989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model had good predictions</a:t>
            </a: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Although it had good predictions, there were some cases in which it could not predict correctly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496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Confusion</a:t>
            </a:r>
            <a:r>
              <a:rPr sz="3700" spc="-90" dirty="0"/>
              <a:t> </a:t>
            </a:r>
            <a:r>
              <a:rPr sz="3700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85250"/>
            <a:ext cx="4787399" cy="3696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r>
              <a:rPr lang="en-US" dirty="0"/>
              <a:t>46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7" y="1711474"/>
            <a:ext cx="10621283" cy="366510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Arial MT"/>
                <a:cs typeface="Arial MT"/>
              </a:rPr>
              <a:t>From all of the successful recoveries, these properties were the most common ones: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later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A p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ayload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2000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up to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4000kg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 launch site</a:t>
            </a:r>
            <a:endParaRPr sz="2200" dirty="0">
              <a:latin typeface="Arial MT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 successful recovery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 dirty="0">
              <a:latin typeface="Arial MT"/>
              <a:cs typeface="Arial MT"/>
            </a:endParaRPr>
          </a:p>
          <a:p>
            <a:pPr marL="427990" marR="5080" indent="-327025">
              <a:lnSpc>
                <a:spcPct val="100000"/>
              </a:lnSpc>
              <a:buChar char="•"/>
              <a:tabLst>
                <a:tab pos="427355" algn="l"/>
                <a:tab pos="42862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models predict the outcome with a success rate of 83.33%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1B7DDB"/>
                </a:solidFill>
                <a:latin typeface="Arial MT"/>
                <a:cs typeface="Arial MT"/>
              </a:rPr>
              <a:t>6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958" y="1447800"/>
            <a:ext cx="10500117" cy="5075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ethodology: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Collect</a:t>
            </a:r>
            <a:r>
              <a:rPr lang="en-US" sz="1900" spc="-5" dirty="0">
                <a:latin typeface="Arial MT"/>
                <a:cs typeface="Arial MT"/>
              </a:rPr>
              <a:t> SpaceX API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rocket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launch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lang="en-US" sz="2200" spc="-5" dirty="0">
                <a:latin typeface="Arial MT"/>
                <a:cs typeface="Arial MT"/>
              </a:rPr>
              <a:t>D</a:t>
            </a:r>
            <a:r>
              <a:rPr sz="2200" spc="-5" dirty="0">
                <a:latin typeface="Arial MT"/>
                <a:cs typeface="Arial MT"/>
              </a:rPr>
              <a:t>ata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lang="en-US" sz="2200" spc="-5" dirty="0">
                <a:latin typeface="Arial MT"/>
                <a:cs typeface="Arial MT"/>
              </a:rPr>
              <a:t>W</a:t>
            </a:r>
            <a:r>
              <a:rPr sz="2200" spc="-5" dirty="0">
                <a:latin typeface="Arial MT"/>
                <a:cs typeface="Arial MT"/>
              </a:rPr>
              <a:t>rangling</a:t>
            </a:r>
            <a:endParaRPr sz="22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Create and modify </a:t>
            </a:r>
            <a:r>
              <a:rPr sz="1900" dirty="0">
                <a:latin typeface="Arial MT"/>
                <a:cs typeface="Arial MT"/>
              </a:rPr>
              <a:t>columns</a:t>
            </a:r>
            <a:r>
              <a:rPr lang="en-US" sz="1900" dirty="0">
                <a:latin typeface="Arial MT"/>
                <a:cs typeface="Arial MT"/>
              </a:rPr>
              <a:t> for further use</a:t>
            </a:r>
            <a:endParaRPr sz="19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exploratory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(EDA)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visualization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SQL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interactive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visual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analytics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Folium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Plotly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Dash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Perform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predictive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using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classification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models</a:t>
            </a:r>
          </a:p>
          <a:p>
            <a:pPr marL="65659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Split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dataset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training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test</a:t>
            </a:r>
            <a:r>
              <a:rPr lang="en-US" sz="1900" spc="-5" dirty="0">
                <a:latin typeface="Arial MT"/>
                <a:cs typeface="Arial MT"/>
              </a:rPr>
              <a:t>ing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endParaRPr sz="1900" dirty="0">
              <a:latin typeface="Arial MT"/>
              <a:cs typeface="Arial MT"/>
            </a:endParaRP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sz="1900" spc="-5" dirty="0">
                <a:latin typeface="Arial MT"/>
                <a:cs typeface="Arial MT"/>
              </a:rPr>
              <a:t>Develop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lang="en-US" sz="1900" spc="-15" dirty="0">
                <a:latin typeface="Arial MT"/>
                <a:cs typeface="Arial MT"/>
              </a:rPr>
              <a:t>machine learning models such as KNN, Decision Trees, Logistic Regression and SVM</a:t>
            </a:r>
          </a:p>
          <a:p>
            <a:pPr marL="656590" lvl="1" indent="-193040">
              <a:lnSpc>
                <a:spcPct val="100000"/>
              </a:lnSpc>
              <a:spcBef>
                <a:spcPts val="1400"/>
              </a:spcBef>
              <a:buChar char="•"/>
              <a:tabLst>
                <a:tab pos="657225" algn="l"/>
              </a:tabLst>
            </a:pPr>
            <a:r>
              <a:rPr lang="en-US" sz="1900" spc="-5" dirty="0">
                <a:latin typeface="Arial MT"/>
                <a:cs typeface="Arial MT"/>
              </a:rPr>
              <a:t>Train and evaluate the models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836" y="1662048"/>
            <a:ext cx="10055860" cy="221342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500"/>
              </a:spcBef>
              <a:buChar char="•"/>
              <a:tabLst>
                <a:tab pos="338455" algn="l"/>
                <a:tab pos="339725" algn="l"/>
              </a:tabLst>
            </a:pPr>
            <a:r>
              <a:rPr lang="en-US" sz="2200" spc="-125" dirty="0">
                <a:solidFill>
                  <a:srgbClr val="292929"/>
                </a:solidFill>
                <a:latin typeface="Arial MT"/>
                <a:cs typeface="Arial MT"/>
              </a:rPr>
              <a:t>Data Collection Methodology</a:t>
            </a:r>
            <a:endParaRPr sz="2200" dirty="0">
              <a:latin typeface="Arial MT"/>
              <a:cs typeface="Arial MT"/>
            </a:endParaRPr>
          </a:p>
          <a:p>
            <a:pPr marL="7962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Download SpaceX data using the SpaceX API</a:t>
            </a:r>
            <a:endParaRPr sz="2200" dirty="0">
              <a:latin typeface="Arial MT"/>
              <a:cs typeface="Arial MT"/>
            </a:endParaRPr>
          </a:p>
          <a:p>
            <a:pPr marL="796290" lvl="1" indent="-398145">
              <a:lnSpc>
                <a:spcPct val="100000"/>
              </a:lnSpc>
              <a:spcBef>
                <a:spcPts val="1925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Create a dataframe for further use</a:t>
            </a:r>
          </a:p>
          <a:p>
            <a:pPr marL="796290" lvl="1" indent="-398145">
              <a:lnSpc>
                <a:spcPct val="100000"/>
              </a:lnSpc>
              <a:spcBef>
                <a:spcPts val="1925"/>
              </a:spcBef>
              <a:buChar char="○"/>
              <a:tabLst>
                <a:tab pos="795655" algn="l"/>
                <a:tab pos="796925" algn="l"/>
              </a:tabLst>
            </a:pPr>
            <a:r>
              <a:rPr lang="en-US" sz="2200" spc="-5" dirty="0">
                <a:latin typeface="Arial MT"/>
                <a:cs typeface="Arial MT"/>
              </a:rPr>
              <a:t>Clean the data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10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90" dirty="0"/>
              <a:t> </a:t>
            </a:r>
            <a:r>
              <a:rPr sz="3700" spc="-5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30" dirty="0"/>
              <a:t> </a:t>
            </a:r>
            <a:r>
              <a:rPr sz="3700" spc="-5" dirty="0"/>
              <a:t>Collection</a:t>
            </a:r>
            <a:r>
              <a:rPr sz="3700" spc="-25" dirty="0"/>
              <a:t> </a:t>
            </a:r>
            <a:r>
              <a:rPr sz="3700" dirty="0"/>
              <a:t>–</a:t>
            </a:r>
            <a:r>
              <a:rPr sz="3700" spc="-25" dirty="0"/>
              <a:t> </a:t>
            </a:r>
            <a:r>
              <a:rPr sz="3700" spc="-10" dirty="0"/>
              <a:t>SpaceX</a:t>
            </a:r>
            <a:r>
              <a:rPr sz="3700" spc="-229" dirty="0"/>
              <a:t> </a:t>
            </a:r>
            <a:r>
              <a:rPr sz="3700" spc="-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778024"/>
            <a:ext cx="10515600" cy="2993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ABA31-389B-6DFA-73EC-D8F8A02D5544}"/>
              </a:ext>
            </a:extLst>
          </p:cNvPr>
          <p:cNvSpPr txBox="1"/>
          <p:nvPr/>
        </p:nvSpPr>
        <p:spPr>
          <a:xfrm>
            <a:off x="1143000" y="571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9014"/>
            <a:ext cx="5477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/>
              <a:t>Data</a:t>
            </a:r>
            <a:r>
              <a:rPr sz="3700" spc="-35" dirty="0"/>
              <a:t> </a:t>
            </a:r>
            <a:r>
              <a:rPr sz="3700" spc="-5" dirty="0"/>
              <a:t>Collection</a:t>
            </a:r>
            <a:r>
              <a:rPr sz="3700" spc="-35" dirty="0"/>
              <a:t> </a:t>
            </a:r>
            <a:r>
              <a:rPr sz="3700" dirty="0"/>
              <a:t>-</a:t>
            </a:r>
            <a:r>
              <a:rPr sz="3700" spc="-35" dirty="0"/>
              <a:t> </a:t>
            </a:r>
            <a:r>
              <a:rPr sz="3700" spc="-5" dirty="0"/>
              <a:t>Scraping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2771799"/>
            <a:ext cx="9792350" cy="1168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B2635-5EE5-30BA-7F8E-928236C0A363}"/>
              </a:ext>
            </a:extLst>
          </p:cNvPr>
          <p:cNvSpPr txBox="1"/>
          <p:nvPr/>
        </p:nvSpPr>
        <p:spPr>
          <a:xfrm>
            <a:off x="843036" y="5257800"/>
            <a:ext cx="13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mk-M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1234</Words>
  <Application>Microsoft Office PowerPoint</Application>
  <PresentationFormat>Widescreen</PresentationFormat>
  <Paragraphs>237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 MT</vt:lpstr>
      <vt:lpstr>Calibri</vt:lpstr>
      <vt:lpstr>Office Theme</vt:lpstr>
      <vt:lpstr>PowerPoint Presentation</vt:lpstr>
      <vt:lpstr>Outline</vt:lpstr>
      <vt:lpstr>Methodology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</vt:lpstr>
      <vt:lpstr>EDA with Data Visualization</vt:lpstr>
      <vt:lpstr>EDA with SQL</vt:lpstr>
      <vt:lpstr>Build an Interactive Map with Folium</vt:lpstr>
      <vt:lpstr>Predictive Analysis</vt:lpstr>
      <vt:lpstr>Results</vt:lpstr>
      <vt:lpstr>PowerPoint Presentation</vt:lpstr>
      <vt:lpstr>EDA with Data Visualization</vt:lpstr>
      <vt:lpstr>EDA with Data Visualization</vt:lpstr>
      <vt:lpstr>EDA with Data Visualization</vt:lpstr>
      <vt:lpstr>Flight Number vs. Orbit Type</vt:lpstr>
      <vt:lpstr>Payload vs. Orbit Type</vt:lpstr>
      <vt:lpstr>Launch Success Yearly Trend</vt:lpstr>
      <vt:lpstr>Launch Sites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Map of Launch Site Locations</vt:lpstr>
      <vt:lpstr>VAFB SLC-4E Recovery Outcomes</vt:lpstr>
      <vt:lpstr>KSC LC-39A Recovery Outcomes</vt:lpstr>
      <vt:lpstr>CCAFS LC-40 Recovery Outcomes</vt:lpstr>
      <vt:lpstr>CCAFS SLC-40 Recovery Outcomes</vt:lpstr>
      <vt:lpstr>VAFB SLC-4E Nearby Locations</vt:lpstr>
      <vt:lpstr>KSC LC-39A, CCAFS LC-40, and CCAFS SLC-40 Nearby Locations</vt:lpstr>
      <vt:lpstr>PowerPoint Presentation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 Venuto - Predicting SpaceX Stage One Recoveries.pptx</dc:title>
  <cp:lastModifiedBy>Simon Nachevski</cp:lastModifiedBy>
  <cp:revision>3</cp:revision>
  <dcterms:created xsi:type="dcterms:W3CDTF">2023-12-18T22:40:35Z</dcterms:created>
  <dcterms:modified xsi:type="dcterms:W3CDTF">2023-12-19T00:32:38Z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